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57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12A"/>
    <a:srgbClr val="B1B3C7"/>
    <a:srgbClr val="C7B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>
        <p:scale>
          <a:sx n="125" d="100"/>
          <a:sy n="125" d="100"/>
        </p:scale>
        <p:origin x="-642" y="-3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45B9-9BFD-4451-89D9-AE8D74EBA00F}" type="datetimeFigureOut">
              <a:rPr lang="tr-TR" smtClean="0"/>
              <a:t>06.01.2017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4577-CCAA-4CD6-97D8-1062ED5753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28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45B9-9BFD-4451-89D9-AE8D74EBA00F}" type="datetimeFigureOut">
              <a:rPr lang="tr-TR" smtClean="0"/>
              <a:t>06.01.2017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4577-CCAA-4CD6-97D8-1062ED5753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16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45B9-9BFD-4451-89D9-AE8D74EBA00F}" type="datetimeFigureOut">
              <a:rPr lang="tr-TR" smtClean="0"/>
              <a:t>06.01.2017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4577-CCAA-4CD6-97D8-1062ED5753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67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45B9-9BFD-4451-89D9-AE8D74EBA00F}" type="datetimeFigureOut">
              <a:rPr lang="tr-TR" smtClean="0"/>
              <a:t>06.01.2017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4577-CCAA-4CD6-97D8-1062ED5753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68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45B9-9BFD-4451-89D9-AE8D74EBA00F}" type="datetimeFigureOut">
              <a:rPr lang="tr-TR" smtClean="0"/>
              <a:t>06.01.2017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4577-CCAA-4CD6-97D8-1062ED5753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69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45B9-9BFD-4451-89D9-AE8D74EBA00F}" type="datetimeFigureOut">
              <a:rPr lang="tr-TR" smtClean="0"/>
              <a:t>06.01.2017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4577-CCAA-4CD6-97D8-1062ED5753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384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45B9-9BFD-4451-89D9-AE8D74EBA00F}" type="datetimeFigureOut">
              <a:rPr lang="tr-TR" smtClean="0"/>
              <a:t>06.01.2017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4577-CCAA-4CD6-97D8-1062ED5753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45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45B9-9BFD-4451-89D9-AE8D74EBA00F}" type="datetimeFigureOut">
              <a:rPr lang="tr-TR" smtClean="0"/>
              <a:t>06.01.2017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4577-CCAA-4CD6-97D8-1062ED5753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99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45B9-9BFD-4451-89D9-AE8D74EBA00F}" type="datetimeFigureOut">
              <a:rPr lang="tr-TR" smtClean="0"/>
              <a:t>06.01.2017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4577-CCAA-4CD6-97D8-1062ED5753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07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45B9-9BFD-4451-89D9-AE8D74EBA00F}" type="datetimeFigureOut">
              <a:rPr lang="tr-TR" smtClean="0"/>
              <a:t>06.01.2017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4577-CCAA-4CD6-97D8-1062ED5753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12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45B9-9BFD-4451-89D9-AE8D74EBA00F}" type="datetimeFigureOut">
              <a:rPr lang="tr-TR" smtClean="0"/>
              <a:t>06.01.2017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4577-CCAA-4CD6-97D8-1062ED5753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1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45B9-9BFD-4451-89D9-AE8D74EBA00F}" type="datetimeFigureOut">
              <a:rPr lang="tr-TR" smtClean="0"/>
              <a:t>06.01.2017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34577-CCAA-4CD6-97D8-1062ED5753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36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14.png"/><Relationship Id="rId3" Type="http://schemas.openxmlformats.org/officeDocument/2006/relationships/image" Target="../media/image210.png"/><Relationship Id="rId21" Type="http://schemas.openxmlformats.org/officeDocument/2006/relationships/image" Target="../media/image29.png"/><Relationship Id="rId7" Type="http://schemas.openxmlformats.org/officeDocument/2006/relationships/image" Target="../media/image60.png"/><Relationship Id="rId12" Type="http://schemas.openxmlformats.org/officeDocument/2006/relationships/image" Target="../media/image20.png"/><Relationship Id="rId17" Type="http://schemas.openxmlformats.org/officeDocument/2006/relationships/image" Target="../media/image13.png"/><Relationship Id="rId25" Type="http://schemas.openxmlformats.org/officeDocument/2006/relationships/image" Target="../media/image18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19.png"/><Relationship Id="rId24" Type="http://schemas.openxmlformats.org/officeDocument/2006/relationships/image" Target="../media/image17.png"/><Relationship Id="rId5" Type="http://schemas.openxmlformats.org/officeDocument/2006/relationships/image" Target="../media/image410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10" Type="http://schemas.openxmlformats.org/officeDocument/2006/relationships/image" Target="../media/image12.png"/><Relationship Id="rId19" Type="http://schemas.openxmlformats.org/officeDocument/2006/relationships/image" Target="../media/image15.png"/><Relationship Id="rId4" Type="http://schemas.openxmlformats.org/officeDocument/2006/relationships/image" Target="../media/image310.png"/><Relationship Id="rId9" Type="http://schemas.openxmlformats.org/officeDocument/2006/relationships/image" Target="../media/image11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310.png"/><Relationship Id="rId7" Type="http://schemas.openxmlformats.org/officeDocument/2006/relationships/image" Target="../media/image25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150.png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33.png"/><Relationship Id="rId5" Type="http://schemas.openxmlformats.org/officeDocument/2006/relationships/image" Target="../media/image53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image" Target="../media/image410.png"/><Relationship Id="rId9" Type="http://schemas.openxmlformats.org/officeDocument/2006/relationships/image" Target="../media/image27.png"/><Relationship Id="rId14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490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480.png"/><Relationship Id="rId2" Type="http://schemas.openxmlformats.org/officeDocument/2006/relationships/image" Target="../media/image43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470.png"/><Relationship Id="rId5" Type="http://schemas.openxmlformats.org/officeDocument/2006/relationships/image" Target="../media/image46.png"/><Relationship Id="rId15" Type="http://schemas.openxmlformats.org/officeDocument/2006/relationships/image" Target="../media/image51.png"/><Relationship Id="rId10" Type="http://schemas.openxmlformats.org/officeDocument/2006/relationships/image" Target="../media/image460.png"/><Relationship Id="rId4" Type="http://schemas.openxmlformats.org/officeDocument/2006/relationships/image" Target="../media/image45.png"/><Relationship Id="rId9" Type="http://schemas.openxmlformats.org/officeDocument/2006/relationships/image" Target="../media/image450.png"/><Relationship Id="rId14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568565" y="1504315"/>
            <a:ext cx="6807200" cy="5029700"/>
          </a:xfrm>
          <a:prstGeom prst="roundRect">
            <a:avLst/>
          </a:prstGeom>
          <a:solidFill>
            <a:srgbClr val="F6812A">
              <a:alpha val="51000"/>
            </a:srgb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001048" y="1567676"/>
                <a:ext cx="50985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tr-TR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048" y="1567676"/>
                <a:ext cx="5098575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553" t="-28261" r="-358" b="-500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Oval 49"/>
          <p:cNvSpPr/>
          <p:nvPr/>
        </p:nvSpPr>
        <p:spPr>
          <a:xfrm>
            <a:off x="8630303" y="1690099"/>
            <a:ext cx="555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1" name="Oval 50"/>
          <p:cNvSpPr/>
          <p:nvPr/>
        </p:nvSpPr>
        <p:spPr>
          <a:xfrm>
            <a:off x="8167644" y="1698555"/>
            <a:ext cx="555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3" name="Oval 52"/>
          <p:cNvSpPr/>
          <p:nvPr/>
        </p:nvSpPr>
        <p:spPr>
          <a:xfrm>
            <a:off x="8403341" y="1694680"/>
            <a:ext cx="555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21" name="Group 20"/>
          <p:cNvGrpSpPr/>
          <p:nvPr/>
        </p:nvGrpSpPr>
        <p:grpSpPr>
          <a:xfrm>
            <a:off x="3330565" y="2185035"/>
            <a:ext cx="6045200" cy="4348980"/>
            <a:chOff x="3330565" y="2185035"/>
            <a:chExt cx="6045200" cy="4348980"/>
          </a:xfrm>
        </p:grpSpPr>
        <p:sp>
          <p:nvSpPr>
            <p:cNvPr id="8" name="Rounded Rectangle 7"/>
            <p:cNvSpPr/>
            <p:nvPr/>
          </p:nvSpPr>
          <p:spPr>
            <a:xfrm>
              <a:off x="3330565" y="2185035"/>
              <a:ext cx="6045200" cy="434898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96000"/>
              </a:schemeClr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667646" y="2386895"/>
                  <a:ext cx="157716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p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67646" y="2386895"/>
                  <a:ext cx="1577163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3488" t="-4444" r="-1550" b="-17778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Oval 15"/>
            <p:cNvSpPr/>
            <p:nvPr/>
          </p:nvSpPr>
          <p:spPr>
            <a:xfrm>
              <a:off x="4865105" y="3004254"/>
              <a:ext cx="555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Oval 16"/>
            <p:cNvSpPr/>
            <p:nvPr/>
          </p:nvSpPr>
          <p:spPr>
            <a:xfrm>
              <a:off x="5017505" y="3156654"/>
              <a:ext cx="555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Oval 17"/>
            <p:cNvSpPr/>
            <p:nvPr/>
          </p:nvSpPr>
          <p:spPr>
            <a:xfrm>
              <a:off x="5169905" y="3309054"/>
              <a:ext cx="555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454005" y="3815034"/>
            <a:ext cx="3921760" cy="2718981"/>
            <a:chOff x="5454005" y="3815034"/>
            <a:chExt cx="3921760" cy="2718981"/>
          </a:xfrm>
        </p:grpSpPr>
        <p:sp>
          <p:nvSpPr>
            <p:cNvPr id="7" name="Rounded Rectangle 6"/>
            <p:cNvSpPr/>
            <p:nvPr/>
          </p:nvSpPr>
          <p:spPr>
            <a:xfrm>
              <a:off x="5454005" y="3815715"/>
              <a:ext cx="3921760" cy="2718300"/>
            </a:xfrm>
            <a:prstGeom prst="roundRect">
              <a:avLst/>
            </a:prstGeom>
            <a:solidFill>
              <a:srgbClr val="C7B9DF"/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Rectangle 14"/>
                <p:cNvSpPr/>
                <p:nvPr/>
              </p:nvSpPr>
              <p:spPr>
                <a:xfrm>
                  <a:off x="5559052" y="3815034"/>
                  <a:ext cx="14246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59052" y="3815034"/>
                  <a:ext cx="1424621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oup 18"/>
          <p:cNvGrpSpPr/>
          <p:nvPr/>
        </p:nvGrpSpPr>
        <p:grpSpPr>
          <a:xfrm>
            <a:off x="6063605" y="4267836"/>
            <a:ext cx="3312160" cy="2266180"/>
            <a:chOff x="6063605" y="4267836"/>
            <a:chExt cx="3312160" cy="2266180"/>
          </a:xfrm>
        </p:grpSpPr>
        <p:sp>
          <p:nvSpPr>
            <p:cNvPr id="6" name="Rounded Rectangle 5"/>
            <p:cNvSpPr/>
            <p:nvPr/>
          </p:nvSpPr>
          <p:spPr>
            <a:xfrm>
              <a:off x="6063605" y="4267836"/>
              <a:ext cx="3312160" cy="226618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  <a:alpha val="83000"/>
              </a:schemeClr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Rectangle 13"/>
                <p:cNvSpPr/>
                <p:nvPr/>
              </p:nvSpPr>
              <p:spPr>
                <a:xfrm>
                  <a:off x="6065420" y="4279728"/>
                  <a:ext cx="14246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5420" y="4279728"/>
                  <a:ext cx="1424621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/>
          <p:cNvGrpSpPr/>
          <p:nvPr/>
        </p:nvGrpSpPr>
        <p:grpSpPr>
          <a:xfrm>
            <a:off x="6622405" y="4732530"/>
            <a:ext cx="2753360" cy="1801485"/>
            <a:chOff x="6622405" y="4732530"/>
            <a:chExt cx="2753360" cy="1801485"/>
          </a:xfrm>
        </p:grpSpPr>
        <p:sp>
          <p:nvSpPr>
            <p:cNvPr id="5" name="Rounded Rectangle 4"/>
            <p:cNvSpPr/>
            <p:nvPr/>
          </p:nvSpPr>
          <p:spPr>
            <a:xfrm>
              <a:off x="6622405" y="4732530"/>
              <a:ext cx="2753360" cy="180148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91000"/>
              </a:schemeClr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6691985" y="4772066"/>
                  <a:ext cx="123995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1985" y="4772066"/>
                  <a:ext cx="1239955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4433" t="-4444" r="-1970" b="-17778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Group 1"/>
          <p:cNvGrpSpPr/>
          <p:nvPr/>
        </p:nvGrpSpPr>
        <p:grpSpPr>
          <a:xfrm>
            <a:off x="7307122" y="5154920"/>
            <a:ext cx="2068643" cy="1379095"/>
            <a:chOff x="7307122" y="5154920"/>
            <a:chExt cx="2068643" cy="1379095"/>
          </a:xfrm>
        </p:grpSpPr>
        <p:sp>
          <p:nvSpPr>
            <p:cNvPr id="4" name="Rounded Rectangle 3"/>
            <p:cNvSpPr/>
            <p:nvPr/>
          </p:nvSpPr>
          <p:spPr>
            <a:xfrm>
              <a:off x="7307122" y="5154920"/>
              <a:ext cx="2068643" cy="137909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  <a:alpha val="81000"/>
              </a:schemeClr>
            </a:solidFill>
            <a:ln>
              <a:solidFill>
                <a:schemeClr val="accent1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307122" y="5194456"/>
                  <a:ext cx="113338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tr-TR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7122" y="5194456"/>
                  <a:ext cx="1133387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4839" t="-2174" r="-6989" b="-32609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2669955" y="410789"/>
                <a:ext cx="7261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⊊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⊊</m:t>
                    </m:r>
                  </m:oMath>
                </a14:m>
                <a:r>
                  <a:rPr lang="en-US" dirty="0"/>
                  <a:t>      …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⊊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…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955" y="410789"/>
                <a:ext cx="7261668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2563950" y="780592"/>
                <a:ext cx="8332084" cy="4328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0" dirty="0"/>
                  <a:t>dim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&lt;</m:t>
                    </m:r>
                    <m:r>
                      <m:rPr>
                        <m:nor/>
                      </m:rPr>
                      <a:rPr lang="en-US" b="0" dirty="0" smtClean="0"/>
                      <m:t>dim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&lt;</m:t>
                    </m:r>
                  </m:oMath>
                </a14:m>
                <a:r>
                  <a:rPr lang="en-US" dirty="0"/>
                  <a:t>      …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m:rPr>
                        <m:nor/>
                      </m:rPr>
                      <a:rPr lang="en-US" b="0" dirty="0" smtClean="0"/>
                      <m:t>dim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bSup>
                      </m:e>
                    </m:d>
                  </m:oMath>
                </a14:m>
                <a:r>
                  <a:rPr lang="en-US" dirty="0"/>
                  <a:t> 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/>
                      <m:t>=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m:rPr>
                        <m:nor/>
                      </m:rPr>
                      <a:rPr lang="en-US" b="0" dirty="0" smtClean="0"/>
                      <m:t>dim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…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950" y="780592"/>
                <a:ext cx="8332084" cy="432811"/>
              </a:xfrm>
              <a:prstGeom prst="rect">
                <a:avLst/>
              </a:prstGeom>
              <a:blipFill rotWithShape="0">
                <a:blip r:embed="rId9"/>
                <a:stretch>
                  <a:fillRect l="-659" b="-1831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2874204" y="1524791"/>
                <a:ext cx="15422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204" y="1524791"/>
                <a:ext cx="1542217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27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2" grpId="1"/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  <p:bldP spid="55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72742" y="1973712"/>
                <a:ext cx="5004302" cy="7103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{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 …,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742" y="1973712"/>
                <a:ext cx="5004302" cy="7103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735103" y="3048623"/>
            <a:ext cx="5079581" cy="3653032"/>
          </a:xfrm>
          <a:prstGeom prst="roundRect">
            <a:avLst/>
          </a:prstGeom>
          <a:solidFill>
            <a:srgbClr val="F6812A">
              <a:alpha val="51000"/>
            </a:srgb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grpSp>
        <p:nvGrpSpPr>
          <p:cNvPr id="5" name="Group 4"/>
          <p:cNvGrpSpPr/>
          <p:nvPr/>
        </p:nvGrpSpPr>
        <p:grpSpPr>
          <a:xfrm>
            <a:off x="1303713" y="3543023"/>
            <a:ext cx="4510971" cy="3158631"/>
            <a:chOff x="3330565" y="2185035"/>
            <a:chExt cx="6045200" cy="4348980"/>
          </a:xfrm>
        </p:grpSpPr>
        <p:sp>
          <p:nvSpPr>
            <p:cNvPr id="6" name="Rounded Rectangle 5"/>
            <p:cNvSpPr/>
            <p:nvPr/>
          </p:nvSpPr>
          <p:spPr>
            <a:xfrm>
              <a:off x="3330565" y="2185035"/>
              <a:ext cx="6045200" cy="434898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96000"/>
              </a:schemeClr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3667646" y="2386895"/>
                  <a:ext cx="148168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67646" y="2386895"/>
                  <a:ext cx="1481688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3704" t="-4444" r="-1235" b="-17778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/>
            <p:cNvSpPr/>
            <p:nvPr/>
          </p:nvSpPr>
          <p:spPr>
            <a:xfrm>
              <a:off x="4865105" y="3004254"/>
              <a:ext cx="555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Oval 8"/>
            <p:cNvSpPr/>
            <p:nvPr/>
          </p:nvSpPr>
          <p:spPr>
            <a:xfrm>
              <a:off x="5017505" y="3156654"/>
              <a:ext cx="555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" name="Oval 9"/>
            <p:cNvSpPr/>
            <p:nvPr/>
          </p:nvSpPr>
          <p:spPr>
            <a:xfrm>
              <a:off x="5169905" y="3309054"/>
              <a:ext cx="555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88238" y="4726880"/>
            <a:ext cx="2926446" cy="1974775"/>
            <a:chOff x="5454005" y="3815034"/>
            <a:chExt cx="3921760" cy="2718981"/>
          </a:xfrm>
        </p:grpSpPr>
        <p:sp>
          <p:nvSpPr>
            <p:cNvPr id="12" name="Rounded Rectangle 11"/>
            <p:cNvSpPr/>
            <p:nvPr/>
          </p:nvSpPr>
          <p:spPr>
            <a:xfrm>
              <a:off x="5454005" y="3815715"/>
              <a:ext cx="3921760" cy="2718300"/>
            </a:xfrm>
            <a:prstGeom prst="roundRect">
              <a:avLst/>
            </a:prstGeom>
            <a:solidFill>
              <a:srgbClr val="C7B9DF"/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5559052" y="3815034"/>
                  <a:ext cx="132914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59052" y="3815034"/>
                  <a:ext cx="1329145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 13"/>
          <p:cNvGrpSpPr/>
          <p:nvPr/>
        </p:nvGrpSpPr>
        <p:grpSpPr>
          <a:xfrm>
            <a:off x="3343127" y="5055747"/>
            <a:ext cx="2471557" cy="1645908"/>
            <a:chOff x="6063605" y="4267836"/>
            <a:chExt cx="3312160" cy="2266180"/>
          </a:xfrm>
        </p:grpSpPr>
        <p:sp>
          <p:nvSpPr>
            <p:cNvPr id="15" name="Rounded Rectangle 14"/>
            <p:cNvSpPr/>
            <p:nvPr/>
          </p:nvSpPr>
          <p:spPr>
            <a:xfrm>
              <a:off x="6063605" y="4267836"/>
              <a:ext cx="3312160" cy="226618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  <a:alpha val="83000"/>
              </a:schemeClr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>
                  <a:off x="6065420" y="4279728"/>
                  <a:ext cx="132914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5420" y="4279728"/>
                  <a:ext cx="1329145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3760107" y="5393250"/>
            <a:ext cx="2054577" cy="1308404"/>
            <a:chOff x="6622405" y="4732530"/>
            <a:chExt cx="2753360" cy="1801485"/>
          </a:xfrm>
        </p:grpSpPr>
        <p:sp>
          <p:nvSpPr>
            <p:cNvPr id="18" name="Rounded Rectangle 17"/>
            <p:cNvSpPr/>
            <p:nvPr/>
          </p:nvSpPr>
          <p:spPr>
            <a:xfrm>
              <a:off x="6622405" y="4732530"/>
              <a:ext cx="2753360" cy="180148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91000"/>
              </a:schemeClr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691985" y="4772066"/>
                  <a:ext cx="114447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1985" y="4772066"/>
                  <a:ext cx="1144479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4787" t="-4444" r="-1596" b="-17778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4271048" y="5700029"/>
            <a:ext cx="1543636" cy="1001626"/>
            <a:chOff x="7307122" y="5154920"/>
            <a:chExt cx="2068643" cy="1379095"/>
          </a:xfrm>
        </p:grpSpPr>
        <p:sp>
          <p:nvSpPr>
            <p:cNvPr id="21" name="Rounded Rectangle 20"/>
            <p:cNvSpPr/>
            <p:nvPr/>
          </p:nvSpPr>
          <p:spPr>
            <a:xfrm>
              <a:off x="7307122" y="5154920"/>
              <a:ext cx="2068643" cy="137909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  <a:alpha val="81000"/>
              </a:schemeClr>
            </a:solidFill>
            <a:ln>
              <a:solidFill>
                <a:schemeClr val="accent1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7307122" y="5194456"/>
                  <a:ext cx="103791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7122" y="5194456"/>
                  <a:ext cx="1037913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5294" t="-2174" r="-8235" b="-32609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25045" y="3111155"/>
                <a:ext cx="162375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45" y="3111155"/>
                <a:ext cx="162375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950497" y="1298889"/>
                <a:ext cx="754646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First Chain: find a vector x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/>
                  <a:t> ,  x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Construct the first chain:</a:t>
                </a: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497" y="1298889"/>
                <a:ext cx="7546462" cy="646331"/>
              </a:xfrm>
              <a:prstGeom prst="rect">
                <a:avLst/>
              </a:prstGeom>
              <a:blipFill rotWithShape="0">
                <a:blip r:embed="rId9"/>
                <a:stretch>
                  <a:fillRect l="-727" t="-4717" b="-1415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965419" y="902185"/>
                <a:ext cx="6959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AIM:  </a:t>
                </a:r>
                <a:r>
                  <a:rPr lang="en-US" dirty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dirty="0"/>
                  <a:t> linearly independent vectors to span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𝑵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𝝀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419" y="902185"/>
                <a:ext cx="6959382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701" t="-9836" b="-245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725628" y="272120"/>
            <a:ext cx="214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CHAINS: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977287" y="3130127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287" y="3130127"/>
                <a:ext cx="36798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934509" y="3605557"/>
                <a:ext cx="6262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509" y="3605557"/>
                <a:ext cx="62626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862477" y="6129544"/>
                <a:ext cx="1066638" cy="4328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477" y="6129544"/>
                <a:ext cx="1066638" cy="432811"/>
              </a:xfrm>
              <a:prstGeom prst="rect">
                <a:avLst/>
              </a:prstGeom>
              <a:blipFill>
                <a:blip r:embed="rId13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811952" y="5329946"/>
                <a:ext cx="1066639" cy="433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952" y="5329946"/>
                <a:ext cx="1066639" cy="433388"/>
              </a:xfrm>
              <a:prstGeom prst="rect">
                <a:avLst/>
              </a:prstGeom>
              <a:blipFill>
                <a:blip r:embed="rId14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819729" y="4981811"/>
                <a:ext cx="1066639" cy="433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729" y="4981811"/>
                <a:ext cx="1066639" cy="433388"/>
              </a:xfrm>
              <a:prstGeom prst="rect">
                <a:avLst/>
              </a:prstGeom>
              <a:blipFill>
                <a:blip r:embed="rId15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787395" y="4670335"/>
                <a:ext cx="1066639" cy="432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395" y="4670335"/>
                <a:ext cx="1066639" cy="432234"/>
              </a:xfrm>
              <a:prstGeom prst="rect">
                <a:avLst/>
              </a:prstGeom>
              <a:blipFill>
                <a:blip r:embed="rId16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/>
          <p:cNvSpPr/>
          <p:nvPr/>
        </p:nvSpPr>
        <p:spPr>
          <a:xfrm>
            <a:off x="4934509" y="3329104"/>
            <a:ext cx="55500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Oval 34"/>
          <p:cNvSpPr/>
          <p:nvPr/>
        </p:nvSpPr>
        <p:spPr>
          <a:xfrm>
            <a:off x="4895159" y="3767363"/>
            <a:ext cx="55500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4879009" y="4835960"/>
            <a:ext cx="55500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Oval 36"/>
          <p:cNvSpPr/>
          <p:nvPr/>
        </p:nvSpPr>
        <p:spPr>
          <a:xfrm>
            <a:off x="4887015" y="5148635"/>
            <a:ext cx="55500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Oval 37"/>
          <p:cNvSpPr/>
          <p:nvPr/>
        </p:nvSpPr>
        <p:spPr>
          <a:xfrm>
            <a:off x="4879785" y="5590127"/>
            <a:ext cx="55500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Oval 39"/>
          <p:cNvSpPr/>
          <p:nvPr/>
        </p:nvSpPr>
        <p:spPr>
          <a:xfrm>
            <a:off x="4907535" y="6323089"/>
            <a:ext cx="55500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5848442" y="3144438"/>
                <a:ext cx="52628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If you found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dirty="0"/>
                  <a:t> linearly independent vectors, then stop</a:t>
                </a: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442" y="3144438"/>
                <a:ext cx="5262880" cy="369332"/>
              </a:xfrm>
              <a:prstGeom prst="rect">
                <a:avLst/>
              </a:prstGeom>
              <a:blipFill rotWithShape="0">
                <a:blip r:embed="rId17"/>
                <a:stretch>
                  <a:fillRect l="-926" t="-10000" r="-926" b="-26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5951242" y="3477033"/>
            <a:ext cx="3384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Otherwise construct a new chain: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135507" y="3812525"/>
            <a:ext cx="3830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Check the </a:t>
            </a:r>
            <a:r>
              <a:rPr lang="en-US" b="1" dirty="0"/>
              <a:t>dimension </a:t>
            </a:r>
            <a:r>
              <a:rPr lang="en-US" dirty="0"/>
              <a:t>of the subspaces!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6203866" y="4195690"/>
                <a:ext cx="5856219" cy="9282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Find largest possible </a:t>
                </a:r>
                <a:r>
                  <a:rPr lang="en-US" b="1" dirty="0"/>
                  <a:t>k </a:t>
                </a:r>
                <a:r>
                  <a:rPr lang="en-US" dirty="0"/>
                  <a:t>such that you can pick a vector </a:t>
                </a:r>
              </a:p>
              <a:p>
                <a:r>
                  <a:rPr lang="en-US" dirty="0"/>
                  <a:t>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 but 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such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that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vectors</m:t>
                    </m:r>
                  </m:oMath>
                </a14:m>
                <a:endParaRPr lang="en-US" b="0" i="0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chain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3866" y="4195690"/>
                <a:ext cx="5856219" cy="928267"/>
              </a:xfrm>
              <a:prstGeom prst="rect">
                <a:avLst/>
              </a:prstGeom>
              <a:blipFill rotWithShape="0">
                <a:blip r:embed="rId18"/>
                <a:stretch>
                  <a:fillRect l="-938" t="-326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7299311" y="4731759"/>
                <a:ext cx="5004302" cy="668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 …,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311" y="4731759"/>
                <a:ext cx="5004302" cy="668581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6135507" y="5137790"/>
            <a:ext cx="625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are </a:t>
            </a:r>
            <a:r>
              <a:rPr lang="en-US" b="1" dirty="0"/>
              <a:t>linearly independent </a:t>
            </a:r>
            <a:r>
              <a:rPr lang="en-US" dirty="0"/>
              <a:t>with the vectors in the previous </a:t>
            </a:r>
            <a:r>
              <a:rPr lang="en-US" dirty="0" smtClean="0"/>
              <a:t>chains.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2909120" y="5973009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120" y="5973009"/>
                <a:ext cx="371384" cy="369332"/>
              </a:xfrm>
              <a:prstGeom prst="rect">
                <a:avLst/>
              </a:prstGeom>
              <a:blipFill>
                <a:blip r:embed="rId2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3242273" y="5986080"/>
                <a:ext cx="6296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273" y="5986080"/>
                <a:ext cx="629660" cy="369332"/>
              </a:xfrm>
              <a:prstGeom prst="rect">
                <a:avLst/>
              </a:prstGeom>
              <a:blipFill>
                <a:blip r:embed="rId21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3724143" y="5992462"/>
                <a:ext cx="681532" cy="3843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143" y="5992462"/>
                <a:ext cx="681532" cy="384336"/>
              </a:xfrm>
              <a:prstGeom prst="rect">
                <a:avLst/>
              </a:prstGeom>
              <a:blipFill>
                <a:blip r:embed="rId22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4265739" y="5986948"/>
                <a:ext cx="681532" cy="3857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739" y="5986948"/>
                <a:ext cx="681532" cy="385747"/>
              </a:xfrm>
              <a:prstGeom prst="rect">
                <a:avLst/>
              </a:prstGeom>
              <a:blipFill>
                <a:blip r:embed="rId23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Oval 54"/>
          <p:cNvSpPr/>
          <p:nvPr/>
        </p:nvSpPr>
        <p:spPr>
          <a:xfrm>
            <a:off x="4550422" y="6401466"/>
            <a:ext cx="55500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Oval 55"/>
          <p:cNvSpPr/>
          <p:nvPr/>
        </p:nvSpPr>
        <p:spPr>
          <a:xfrm>
            <a:off x="3520278" y="6368807"/>
            <a:ext cx="55500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7" name="Oval 56"/>
          <p:cNvSpPr/>
          <p:nvPr/>
        </p:nvSpPr>
        <p:spPr>
          <a:xfrm>
            <a:off x="4049235" y="6376798"/>
            <a:ext cx="55500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Oval 57"/>
          <p:cNvSpPr/>
          <p:nvPr/>
        </p:nvSpPr>
        <p:spPr>
          <a:xfrm>
            <a:off x="3086572" y="6368808"/>
            <a:ext cx="55500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5883395" y="6099351"/>
                <a:ext cx="51772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dirty="0" smtClean="0"/>
              </a:p>
              <a:p>
                <a:r>
                  <a:rPr lang="en-US" dirty="0" smtClean="0"/>
                  <a:t>Repeat </a:t>
                </a:r>
                <a:r>
                  <a:rPr lang="en-US" dirty="0"/>
                  <a:t>until you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dirty="0"/>
                  <a:t> linearly independent vectors.</a:t>
                </a: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395" y="6099351"/>
                <a:ext cx="5177251" cy="646331"/>
              </a:xfrm>
              <a:prstGeom prst="rect">
                <a:avLst/>
              </a:prstGeom>
              <a:blipFill rotWithShape="0">
                <a:blip r:embed="rId24"/>
                <a:stretch>
                  <a:fillRect l="-942" r="-471" b="-1415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444719" y="5461596"/>
                <a:ext cx="5276957" cy="1625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tr-TR" sz="1600" i="1" dirty="0" smtClean="0"/>
                  <a:t>For </a:t>
                </a:r>
                <a:r>
                  <a:rPr lang="tr-TR" sz="1600" i="1" dirty="0" err="1" smtClean="0"/>
                  <a:t>this</a:t>
                </a:r>
                <a:r>
                  <a:rPr lang="tr-TR" sz="1600" i="1" dirty="0" smtClean="0"/>
                  <a:t> </a:t>
                </a:r>
                <a:r>
                  <a:rPr lang="tr-TR" sz="1600" i="1" dirty="0" err="1" smtClean="0"/>
                  <a:t>purpose</a:t>
                </a:r>
                <a:r>
                  <a:rPr lang="en-US" sz="1600" i="1" dirty="0" smtClean="0"/>
                  <a:t>,</a:t>
                </a:r>
                <a:r>
                  <a:rPr lang="tr-TR" sz="1600" i="1" dirty="0" smtClean="0"/>
                  <a:t> </a:t>
                </a:r>
                <a:r>
                  <a:rPr lang="en-US" sz="1600" i="1" dirty="0" smtClean="0"/>
                  <a:t>it is sufficient that the vectors in the inner </a:t>
                </a:r>
              </a:p>
              <a:p>
                <a:pPr algn="just"/>
                <a:r>
                  <a:rPr lang="en-US" sz="1600" i="1" dirty="0" smtClean="0"/>
                  <a:t>most null space, i.e., </a:t>
                </a:r>
                <a:r>
                  <a:rPr lang="en-US" sz="1600" b="1" i="1" dirty="0" smtClean="0"/>
                  <a:t>eigenvectors</a:t>
                </a:r>
                <a:r>
                  <a:rPr lang="en-US" sz="1600" i="1" dirty="0" smtClean="0"/>
                  <a:t> are </a:t>
                </a:r>
                <a:r>
                  <a:rPr lang="en-US" sz="1600" b="1" i="1" dirty="0" smtClean="0"/>
                  <a:t>linearly independent</a:t>
                </a:r>
                <a:r>
                  <a:rPr lang="en-US" sz="1600" i="1" dirty="0" smtClean="0"/>
                  <a:t>.  </a:t>
                </a:r>
              </a:p>
              <a:p>
                <a:pPr algn="just"/>
                <a:r>
                  <a:rPr lang="en-US" sz="1600" i="1" dirty="0" smtClean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sSub>
                          <m:sSubPr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1600" i="1" dirty="0" smtClean="0"/>
                  <a:t>and</a:t>
                </a:r>
                <a:r>
                  <a:rPr lang="en-US" sz="1600" i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  <m:r>
                      <a:rPr lang="en-US" sz="1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i="1" dirty="0" smtClean="0"/>
                  <a:t> in this example).</a:t>
                </a:r>
                <a:endParaRPr lang="en-US" sz="1600" i="1" dirty="0"/>
              </a:p>
              <a:p>
                <a:pPr algn="just"/>
                <a:endParaRPr lang="en-US" sz="1600" dirty="0">
                  <a:solidFill>
                    <a:srgbClr val="FF0000"/>
                  </a:solidFill>
                </a:endParaRPr>
              </a:p>
              <a:p>
                <a:pPr algn="just"/>
                <a:r>
                  <a:rPr lang="en-US" sz="1600" i="1" dirty="0" smtClean="0"/>
                  <a:t> </a:t>
                </a:r>
              </a:p>
              <a:p>
                <a:pPr algn="just"/>
                <a:r>
                  <a:rPr lang="en-US" sz="1600" i="1" dirty="0" smtClean="0"/>
                  <a:t> </a:t>
                </a:r>
                <a:endParaRPr lang="tr-TR" sz="16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719" y="5461596"/>
                <a:ext cx="5276957" cy="1625958"/>
              </a:xfrm>
              <a:prstGeom prst="rect">
                <a:avLst/>
              </a:prstGeom>
              <a:blipFill rotWithShape="0">
                <a:blip r:embed="rId25"/>
                <a:stretch>
                  <a:fillRect l="-577" t="-112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211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  <p:bldP spid="25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55" grpId="0" animBg="1"/>
      <p:bldP spid="56" grpId="0" animBg="1"/>
      <p:bldP spid="57" grpId="0" animBg="1"/>
      <p:bldP spid="58" grpId="0" animBg="1"/>
      <p:bldP spid="26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49758" y="1600600"/>
            <a:ext cx="6807200" cy="5029700"/>
          </a:xfrm>
          <a:prstGeom prst="roundRect">
            <a:avLst/>
          </a:prstGeom>
          <a:solidFill>
            <a:srgbClr val="F6812A">
              <a:alpha val="51000"/>
            </a:srgb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grpSp>
        <p:nvGrpSpPr>
          <p:cNvPr id="9" name="Group 8"/>
          <p:cNvGrpSpPr/>
          <p:nvPr/>
        </p:nvGrpSpPr>
        <p:grpSpPr>
          <a:xfrm>
            <a:off x="1311758" y="2281320"/>
            <a:ext cx="6045200" cy="4348980"/>
            <a:chOff x="3330565" y="2185035"/>
            <a:chExt cx="6045200" cy="4348980"/>
          </a:xfrm>
        </p:grpSpPr>
        <p:sp>
          <p:nvSpPr>
            <p:cNvPr id="10" name="Rounded Rectangle 9"/>
            <p:cNvSpPr/>
            <p:nvPr/>
          </p:nvSpPr>
          <p:spPr>
            <a:xfrm>
              <a:off x="3330565" y="2185035"/>
              <a:ext cx="6045200" cy="434898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96000"/>
              </a:schemeClr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667646" y="2386895"/>
                  <a:ext cx="1144479" cy="2800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67646" y="2386895"/>
                  <a:ext cx="1144479" cy="280077"/>
                </a:xfrm>
                <a:prstGeom prst="rect">
                  <a:avLst/>
                </a:prstGeom>
                <a:blipFill>
                  <a:blip r:embed="rId2"/>
                  <a:stretch>
                    <a:fillRect l="-4255" t="-4348" r="-2128" b="-1956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3435198" y="3911319"/>
            <a:ext cx="3921760" cy="2718981"/>
            <a:chOff x="5454005" y="3815034"/>
            <a:chExt cx="3921760" cy="2718981"/>
          </a:xfrm>
        </p:grpSpPr>
        <p:sp>
          <p:nvSpPr>
            <p:cNvPr id="16" name="Rounded Rectangle 15"/>
            <p:cNvSpPr/>
            <p:nvPr/>
          </p:nvSpPr>
          <p:spPr>
            <a:xfrm>
              <a:off x="5454005" y="3815715"/>
              <a:ext cx="3921760" cy="2718300"/>
            </a:xfrm>
            <a:prstGeom prst="roundRect">
              <a:avLst/>
            </a:prstGeom>
            <a:solidFill>
              <a:srgbClr val="C7B9DF"/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5559052" y="3815034"/>
                  <a:ext cx="132914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59052" y="3815034"/>
                  <a:ext cx="1329145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oup 17"/>
          <p:cNvGrpSpPr/>
          <p:nvPr/>
        </p:nvGrpSpPr>
        <p:grpSpPr>
          <a:xfrm>
            <a:off x="4044798" y="4364121"/>
            <a:ext cx="3312160" cy="2266180"/>
            <a:chOff x="6063605" y="4267836"/>
            <a:chExt cx="3312160" cy="2266180"/>
          </a:xfrm>
        </p:grpSpPr>
        <p:sp>
          <p:nvSpPr>
            <p:cNvPr id="19" name="Rounded Rectangle 18"/>
            <p:cNvSpPr/>
            <p:nvPr/>
          </p:nvSpPr>
          <p:spPr>
            <a:xfrm>
              <a:off x="6063605" y="4267836"/>
              <a:ext cx="3312160" cy="226618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  <a:alpha val="83000"/>
              </a:schemeClr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6065420" y="4279728"/>
                  <a:ext cx="132914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5420" y="4279728"/>
                  <a:ext cx="1329145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up 20"/>
          <p:cNvGrpSpPr/>
          <p:nvPr/>
        </p:nvGrpSpPr>
        <p:grpSpPr>
          <a:xfrm>
            <a:off x="4603598" y="4828815"/>
            <a:ext cx="2753360" cy="1801485"/>
            <a:chOff x="6622405" y="4732530"/>
            <a:chExt cx="2753360" cy="1801485"/>
          </a:xfrm>
        </p:grpSpPr>
        <p:sp>
          <p:nvSpPr>
            <p:cNvPr id="22" name="Rounded Rectangle 21"/>
            <p:cNvSpPr/>
            <p:nvPr/>
          </p:nvSpPr>
          <p:spPr>
            <a:xfrm>
              <a:off x="6622405" y="4732530"/>
              <a:ext cx="2753360" cy="180148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91000"/>
              </a:schemeClr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6691985" y="4772066"/>
                  <a:ext cx="114447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1985" y="4772066"/>
                  <a:ext cx="1144479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4787" t="-4444" r="-1596" b="-17778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/>
          <p:cNvGrpSpPr/>
          <p:nvPr/>
        </p:nvGrpSpPr>
        <p:grpSpPr>
          <a:xfrm>
            <a:off x="5288315" y="5251205"/>
            <a:ext cx="2068643" cy="1379095"/>
            <a:chOff x="7307122" y="5154920"/>
            <a:chExt cx="2068643" cy="1379095"/>
          </a:xfrm>
        </p:grpSpPr>
        <p:sp>
          <p:nvSpPr>
            <p:cNvPr id="25" name="Rounded Rectangle 24"/>
            <p:cNvSpPr/>
            <p:nvPr/>
          </p:nvSpPr>
          <p:spPr>
            <a:xfrm>
              <a:off x="7307122" y="5154920"/>
              <a:ext cx="2068643" cy="137909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  <a:alpha val="81000"/>
              </a:schemeClr>
            </a:solidFill>
            <a:ln>
              <a:solidFill>
                <a:schemeClr val="accent1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7307122" y="5194456"/>
                  <a:ext cx="103791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7122" y="5194456"/>
                  <a:ext cx="1037913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5294" t="-2174" r="-8235" b="-32609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855060" y="1618458"/>
                <a:ext cx="13291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060" y="1618458"/>
                <a:ext cx="132914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49758" y="168166"/>
            <a:ext cx="214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29073" y="6206748"/>
            <a:ext cx="86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dim=2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57878" y="6206748"/>
            <a:ext cx="86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dim=4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8770" y="6206748"/>
            <a:ext cx="86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dim=5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89478" y="6206748"/>
            <a:ext cx="86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dim=6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48487" y="6180078"/>
            <a:ext cx="86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dim=7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7558" y="6178303"/>
            <a:ext cx="86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dim=8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2159582" y="861721"/>
                <a:ext cx="6420538" cy="7103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 …,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 :  6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𝑣𝑒𝑐𝑡𝑜𝑟𝑠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582" y="861721"/>
                <a:ext cx="6420538" cy="7103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337337" y="186898"/>
                <a:ext cx="754646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First Chain: find a vector x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/>
                  <a:t> ,  x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Construct the first chain: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337" y="186898"/>
                <a:ext cx="7546462" cy="646331"/>
              </a:xfrm>
              <a:prstGeom prst="rect">
                <a:avLst/>
              </a:prstGeom>
              <a:blipFill>
                <a:blip r:embed="rId9"/>
                <a:stretch>
                  <a:fillRect l="-646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380568" y="1791796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568" y="1791796"/>
                <a:ext cx="36798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6393290" y="2973104"/>
                <a:ext cx="6262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290" y="2973104"/>
                <a:ext cx="626261" cy="369332"/>
              </a:xfrm>
              <a:prstGeom prst="rect">
                <a:avLst/>
              </a:prstGeom>
              <a:blipFill>
                <a:blip r:embed="rId11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336632" y="5479277"/>
                <a:ext cx="1066638" cy="4328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632" y="5479277"/>
                <a:ext cx="1066638" cy="432811"/>
              </a:xfrm>
              <a:prstGeom prst="rect">
                <a:avLst/>
              </a:prstGeom>
              <a:blipFill>
                <a:blip r:embed="rId12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6258357" y="4779145"/>
                <a:ext cx="1066639" cy="433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357" y="4779145"/>
                <a:ext cx="1066639" cy="433388"/>
              </a:xfrm>
              <a:prstGeom prst="rect">
                <a:avLst/>
              </a:prstGeom>
              <a:blipFill>
                <a:blip r:embed="rId13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6278510" y="4349358"/>
                <a:ext cx="1066639" cy="433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510" y="4349358"/>
                <a:ext cx="1066639" cy="433388"/>
              </a:xfrm>
              <a:prstGeom prst="rect">
                <a:avLst/>
              </a:prstGeom>
              <a:blipFill>
                <a:blip r:embed="rId14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6219202" y="3936292"/>
                <a:ext cx="1066639" cy="432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202" y="3936292"/>
                <a:ext cx="1066639" cy="432234"/>
              </a:xfrm>
              <a:prstGeom prst="rect">
                <a:avLst/>
              </a:prstGeom>
              <a:blipFill>
                <a:blip r:embed="rId15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Oval 50"/>
          <p:cNvSpPr/>
          <p:nvPr/>
        </p:nvSpPr>
        <p:spPr>
          <a:xfrm>
            <a:off x="6337790" y="1990773"/>
            <a:ext cx="55500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2" name="Oval 51"/>
          <p:cNvSpPr/>
          <p:nvPr/>
        </p:nvSpPr>
        <p:spPr>
          <a:xfrm>
            <a:off x="6353940" y="3134910"/>
            <a:ext cx="55500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3" name="Oval 52"/>
          <p:cNvSpPr/>
          <p:nvPr/>
        </p:nvSpPr>
        <p:spPr>
          <a:xfrm>
            <a:off x="6310816" y="4101917"/>
            <a:ext cx="55500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Oval 53"/>
          <p:cNvSpPr/>
          <p:nvPr/>
        </p:nvSpPr>
        <p:spPr>
          <a:xfrm>
            <a:off x="6345796" y="4516182"/>
            <a:ext cx="55500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5" name="Oval 54"/>
          <p:cNvSpPr/>
          <p:nvPr/>
        </p:nvSpPr>
        <p:spPr>
          <a:xfrm>
            <a:off x="6326190" y="5039326"/>
            <a:ext cx="55500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Oval 55"/>
          <p:cNvSpPr/>
          <p:nvPr/>
        </p:nvSpPr>
        <p:spPr>
          <a:xfrm>
            <a:off x="6381690" y="5672822"/>
            <a:ext cx="55500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7432986" y="3870460"/>
                <a:ext cx="4670137" cy="668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{ 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 …,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986" y="3870460"/>
                <a:ext cx="4670137" cy="66858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/>
          <p:cNvSpPr/>
          <p:nvPr/>
        </p:nvSpPr>
        <p:spPr>
          <a:xfrm>
            <a:off x="7474150" y="4495812"/>
            <a:ext cx="45451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is linearly independent with the vectors in the previous chains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ectangle 59"/>
              <p:cNvSpPr/>
              <p:nvPr/>
            </p:nvSpPr>
            <p:spPr>
              <a:xfrm>
                <a:off x="7638703" y="2509392"/>
                <a:ext cx="4517737" cy="12052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Find largest possible </a:t>
                </a:r>
                <a:r>
                  <a:rPr lang="en-US" b="1" dirty="0"/>
                  <a:t>k </a:t>
                </a:r>
                <a:r>
                  <a:rPr lang="en-US" dirty="0"/>
                  <a:t>such that you can pick a vector </a:t>
                </a:r>
              </a:p>
              <a:p>
                <a:r>
                  <a:rPr lang="en-US" dirty="0"/>
                  <a:t>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 but 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:r>
                  <a:rPr lang="en-US" dirty="0">
                    <a:latin typeface="Cambria Math" panose="02040503050406030204" pitchFamily="18" charset="0"/>
                  </a:rPr>
                  <a:t>such that the chain</a:t>
                </a:r>
              </a:p>
            </p:txBody>
          </p:sp>
        </mc:Choice>
        <mc:Fallback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8703" y="2509392"/>
                <a:ext cx="4517737" cy="1205266"/>
              </a:xfrm>
              <a:prstGeom prst="rect">
                <a:avLst/>
              </a:prstGeom>
              <a:blipFill rotWithShape="0">
                <a:blip r:embed="rId17"/>
                <a:stretch>
                  <a:fillRect l="-1080" t="-3046" r="-2024" b="-710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4854399" y="5691885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399" y="5691885"/>
                <a:ext cx="371384" cy="369332"/>
              </a:xfrm>
              <a:prstGeom prst="rect">
                <a:avLst/>
              </a:prstGeom>
              <a:blipFill>
                <a:blip r:embed="rId1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5187552" y="5704956"/>
                <a:ext cx="6296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552" y="5704956"/>
                <a:ext cx="629660" cy="369332"/>
              </a:xfrm>
              <a:prstGeom prst="rect">
                <a:avLst/>
              </a:prstGeom>
              <a:blipFill>
                <a:blip r:embed="rId1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Oval 62"/>
          <p:cNvSpPr/>
          <p:nvPr/>
        </p:nvSpPr>
        <p:spPr>
          <a:xfrm>
            <a:off x="5465557" y="6087683"/>
            <a:ext cx="55500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4" name="Oval 63"/>
          <p:cNvSpPr/>
          <p:nvPr/>
        </p:nvSpPr>
        <p:spPr>
          <a:xfrm>
            <a:off x="5031851" y="6087684"/>
            <a:ext cx="55500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TextBox 2"/>
          <p:cNvSpPr txBox="1"/>
          <p:nvPr/>
        </p:nvSpPr>
        <p:spPr>
          <a:xfrm>
            <a:off x="7688276" y="5225865"/>
            <a:ext cx="1518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k=2 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940019" y="5226172"/>
                <a:ext cx="20165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: 2 vectors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0019" y="5226172"/>
                <a:ext cx="2016578" cy="369332"/>
              </a:xfrm>
              <a:prstGeom prst="rect">
                <a:avLst/>
              </a:prstGeom>
              <a:blipFill>
                <a:blip r:embed="rId20"/>
                <a:stretch>
                  <a:fillRect l="-1212" t="-8197" r="-212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6336632" y="5479277"/>
            <a:ext cx="1066638" cy="50139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7" name="Oval 56"/>
          <p:cNvSpPr/>
          <p:nvPr/>
        </p:nvSpPr>
        <p:spPr>
          <a:xfrm>
            <a:off x="5227932" y="5687932"/>
            <a:ext cx="682819" cy="5275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2" name="Straight Arrow Connector 11"/>
          <p:cNvCxnSpPr>
            <a:stCxn id="57" idx="6"/>
          </p:cNvCxnSpPr>
          <p:nvPr/>
        </p:nvCxnSpPr>
        <p:spPr>
          <a:xfrm>
            <a:off x="5910751" y="5951710"/>
            <a:ext cx="2055807" cy="425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7" idx="6"/>
          </p:cNvCxnSpPr>
          <p:nvPr/>
        </p:nvCxnSpPr>
        <p:spPr>
          <a:xfrm>
            <a:off x="7403270" y="5729974"/>
            <a:ext cx="563288" cy="2654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961478" y="5788314"/>
            <a:ext cx="2336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Eigenvectors which </a:t>
            </a:r>
            <a:r>
              <a:rPr lang="en-US" dirty="0" smtClean="0"/>
              <a:t>are</a:t>
            </a:r>
          </a:p>
          <a:p>
            <a:r>
              <a:rPr lang="en-US" b="1" dirty="0" smtClean="0"/>
              <a:t>linearly </a:t>
            </a:r>
            <a:r>
              <a:rPr lang="en-US" b="1" dirty="0"/>
              <a:t>independent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922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0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/>
      <p:bldP spid="59" grpId="0"/>
      <p:bldP spid="60" grpId="0"/>
      <p:bldP spid="61" grpId="0"/>
      <p:bldP spid="62" grpId="0"/>
      <p:bldP spid="63" grpId="0" animBg="1"/>
      <p:bldP spid="64" grpId="0" animBg="1"/>
      <p:bldP spid="3" grpId="0"/>
      <p:bldP spid="5" grpId="0"/>
      <p:bldP spid="7" grpId="0" animBg="1"/>
      <p:bldP spid="57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8644" y="276911"/>
                <a:ext cx="10515600" cy="4351338"/>
              </a:xfrm>
            </p:spPr>
            <p:txBody>
              <a:bodyPr/>
              <a:lstStyle/>
              <a:p>
                <a:r>
                  <a:rPr lang="en-US" dirty="0" smtClean="0"/>
                  <a:t>Every chain has a vector in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i.e., an eigenvector .</a:t>
                </a:r>
              </a:p>
              <a:p>
                <a:r>
                  <a:rPr lang="en-US" dirty="0" smtClean="0"/>
                  <a:t># of chains  = # of Jordan blocks</a:t>
                </a:r>
              </a:p>
              <a:p>
                <a:r>
                  <a:rPr lang="en-US" dirty="0" smtClean="0"/>
                  <a:t>Length of the chains = length of the Jordan blocks</a:t>
                </a:r>
              </a:p>
              <a:p>
                <a:r>
                  <a:rPr lang="en-US" dirty="0" smtClean="0"/>
                  <a:t>Length of the longest chain = length of the longest Jordan block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 smtClean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8644" y="276911"/>
                <a:ext cx="10515600" cy="4351338"/>
              </a:xfrm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560172" y="2347784"/>
            <a:ext cx="6796785" cy="4282516"/>
          </a:xfrm>
          <a:prstGeom prst="roundRect">
            <a:avLst/>
          </a:prstGeom>
          <a:solidFill>
            <a:srgbClr val="F6812A">
              <a:alpha val="51000"/>
            </a:srgb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grpSp>
        <p:nvGrpSpPr>
          <p:cNvPr id="7" name="Group 6"/>
          <p:cNvGrpSpPr/>
          <p:nvPr/>
        </p:nvGrpSpPr>
        <p:grpSpPr>
          <a:xfrm>
            <a:off x="1321006" y="2927380"/>
            <a:ext cx="6035951" cy="3702920"/>
            <a:chOff x="3330565" y="2185035"/>
            <a:chExt cx="6045200" cy="4348980"/>
          </a:xfrm>
        </p:grpSpPr>
        <p:sp>
          <p:nvSpPr>
            <p:cNvPr id="8" name="Rounded Rectangle 7"/>
            <p:cNvSpPr/>
            <p:nvPr/>
          </p:nvSpPr>
          <p:spPr>
            <a:xfrm>
              <a:off x="3330565" y="2185035"/>
              <a:ext cx="6045200" cy="434898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96000"/>
              </a:schemeClr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667646" y="2386895"/>
                  <a:ext cx="1241855" cy="3289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67646" y="2386895"/>
                  <a:ext cx="1241855" cy="32894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4433" t="-4348" r="-2463" b="-19565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3441198" y="4315236"/>
            <a:ext cx="3915760" cy="2315064"/>
            <a:chOff x="5454005" y="3815034"/>
            <a:chExt cx="3921760" cy="2718981"/>
          </a:xfrm>
        </p:grpSpPr>
        <p:sp>
          <p:nvSpPr>
            <p:cNvPr id="11" name="Rounded Rectangle 10"/>
            <p:cNvSpPr/>
            <p:nvPr/>
          </p:nvSpPr>
          <p:spPr>
            <a:xfrm>
              <a:off x="5454005" y="3815715"/>
              <a:ext cx="3921760" cy="2718300"/>
            </a:xfrm>
            <a:prstGeom prst="roundRect">
              <a:avLst/>
            </a:prstGeom>
            <a:solidFill>
              <a:srgbClr val="C7B9DF"/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Rectangle 11"/>
                <p:cNvSpPr/>
                <p:nvPr/>
              </p:nvSpPr>
              <p:spPr>
                <a:xfrm>
                  <a:off x="5559052" y="3815034"/>
                  <a:ext cx="1426804" cy="43377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59052" y="3815034"/>
                  <a:ext cx="1426804" cy="43377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4049866" y="4700771"/>
            <a:ext cx="3307092" cy="1929529"/>
            <a:chOff x="6063605" y="4267836"/>
            <a:chExt cx="3312160" cy="2266180"/>
          </a:xfrm>
        </p:grpSpPr>
        <p:sp>
          <p:nvSpPr>
            <p:cNvPr id="14" name="Rounded Rectangle 13"/>
            <p:cNvSpPr/>
            <p:nvPr/>
          </p:nvSpPr>
          <p:spPr>
            <a:xfrm>
              <a:off x="6063605" y="4267836"/>
              <a:ext cx="3312160" cy="226618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  <a:alpha val="83000"/>
              </a:schemeClr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Rectangle 14"/>
                <p:cNvSpPr/>
                <p:nvPr/>
              </p:nvSpPr>
              <p:spPr>
                <a:xfrm>
                  <a:off x="6065420" y="4279728"/>
                  <a:ext cx="1426804" cy="43377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5420" y="4279728"/>
                  <a:ext cx="1426804" cy="433771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/>
          <p:cNvGrpSpPr/>
          <p:nvPr/>
        </p:nvGrpSpPr>
        <p:grpSpPr>
          <a:xfrm>
            <a:off x="4607810" y="5096433"/>
            <a:ext cx="2749147" cy="1533867"/>
            <a:chOff x="6622405" y="4732530"/>
            <a:chExt cx="2753360" cy="1801485"/>
          </a:xfrm>
        </p:grpSpPr>
        <p:sp>
          <p:nvSpPr>
            <p:cNvPr id="17" name="Rounded Rectangle 16"/>
            <p:cNvSpPr/>
            <p:nvPr/>
          </p:nvSpPr>
          <p:spPr>
            <a:xfrm>
              <a:off x="6622405" y="4732530"/>
              <a:ext cx="2753360" cy="180148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91000"/>
              </a:schemeClr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691985" y="4772066"/>
                  <a:ext cx="1241855" cy="32532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tr-TR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1985" y="4772066"/>
                  <a:ext cx="1241855" cy="32532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3922" t="-4444" r="-1961" b="-17778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oup 18"/>
          <p:cNvGrpSpPr/>
          <p:nvPr/>
        </p:nvGrpSpPr>
        <p:grpSpPr>
          <a:xfrm>
            <a:off x="5291480" y="5456076"/>
            <a:ext cx="2065478" cy="1174224"/>
            <a:chOff x="7307122" y="5154920"/>
            <a:chExt cx="2068643" cy="1379095"/>
          </a:xfrm>
        </p:grpSpPr>
        <p:sp>
          <p:nvSpPr>
            <p:cNvPr id="20" name="Rounded Rectangle 19"/>
            <p:cNvSpPr/>
            <p:nvPr/>
          </p:nvSpPr>
          <p:spPr>
            <a:xfrm>
              <a:off x="7307122" y="5154920"/>
              <a:ext cx="2068643" cy="137909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  <a:alpha val="81000"/>
              </a:schemeClr>
            </a:solidFill>
            <a:ln>
              <a:solidFill>
                <a:schemeClr val="accent1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7307122" y="5194456"/>
                  <a:ext cx="1135124" cy="32532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tr-TR" dirty="0"/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7122" y="5194456"/>
                  <a:ext cx="1135124" cy="32532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4301" t="-4444" r="-6989" b="-35556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1084975" y="2479360"/>
                <a:ext cx="141438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975" y="2479360"/>
                <a:ext cx="1414385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230393" y="6257042"/>
            <a:ext cx="862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dim=2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59198" y="6257042"/>
            <a:ext cx="862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dim=4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0090" y="6257042"/>
            <a:ext cx="862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dim=5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90798" y="6257042"/>
            <a:ext cx="862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dim=6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49807" y="6230372"/>
            <a:ext cx="862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dim=7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8878" y="6228597"/>
            <a:ext cx="862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dim=8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455212" y="2486670"/>
                <a:ext cx="36742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5212" y="2486670"/>
                <a:ext cx="367422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394248" y="3027970"/>
                <a:ext cx="6253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248" y="3027970"/>
                <a:ext cx="625303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338264" y="5543573"/>
                <a:ext cx="1065006" cy="4328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264" y="5543573"/>
                <a:ext cx="1065006" cy="432811"/>
              </a:xfrm>
              <a:prstGeom prst="rect">
                <a:avLst/>
              </a:prstGeom>
              <a:blipFill rotWithShape="0">
                <a:blip r:embed="rId11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267607" y="5064087"/>
                <a:ext cx="1065007" cy="433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607" y="5064087"/>
                <a:ext cx="1065007" cy="433388"/>
              </a:xfrm>
              <a:prstGeom prst="rect">
                <a:avLst/>
              </a:prstGeom>
              <a:blipFill rotWithShape="0">
                <a:blip r:embed="rId12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243264" y="4658502"/>
                <a:ext cx="1065007" cy="433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264" y="4658502"/>
                <a:ext cx="1065007" cy="433388"/>
              </a:xfrm>
              <a:prstGeom prst="rect">
                <a:avLst/>
              </a:prstGeom>
              <a:blipFill rotWithShape="0">
                <a:blip r:embed="rId13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236680" y="4296599"/>
                <a:ext cx="1065007" cy="432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680" y="4296599"/>
                <a:ext cx="1065007" cy="432234"/>
              </a:xfrm>
              <a:prstGeom prst="rect">
                <a:avLst/>
              </a:prstGeom>
              <a:blipFill rotWithShape="0">
                <a:blip r:embed="rId14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val 34"/>
          <p:cNvSpPr/>
          <p:nvPr/>
        </p:nvSpPr>
        <p:spPr>
          <a:xfrm>
            <a:off x="6391980" y="2684750"/>
            <a:ext cx="5541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6354024" y="3134910"/>
            <a:ext cx="5541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Oval 36"/>
          <p:cNvSpPr/>
          <p:nvPr/>
        </p:nvSpPr>
        <p:spPr>
          <a:xfrm>
            <a:off x="6326746" y="4398014"/>
            <a:ext cx="5541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Oval 37"/>
          <p:cNvSpPr/>
          <p:nvPr/>
        </p:nvSpPr>
        <p:spPr>
          <a:xfrm>
            <a:off x="6309002" y="4760944"/>
            <a:ext cx="5541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Oval 38"/>
          <p:cNvSpPr/>
          <p:nvPr/>
        </p:nvSpPr>
        <p:spPr>
          <a:xfrm>
            <a:off x="6333892" y="5259886"/>
            <a:ext cx="5541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Oval 39"/>
          <p:cNvSpPr/>
          <p:nvPr/>
        </p:nvSpPr>
        <p:spPr>
          <a:xfrm>
            <a:off x="6381774" y="5672822"/>
            <a:ext cx="5541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854967" y="5746751"/>
                <a:ext cx="37081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967" y="5746751"/>
                <a:ext cx="370816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5188514" y="5759822"/>
                <a:ext cx="62869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514" y="5759822"/>
                <a:ext cx="628697" cy="369332"/>
              </a:xfrm>
              <a:prstGeom prst="rect">
                <a:avLst/>
              </a:prstGeom>
              <a:blipFill rotWithShape="0">
                <a:blip r:embed="rId1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/>
          <p:cNvSpPr/>
          <p:nvPr/>
        </p:nvSpPr>
        <p:spPr>
          <a:xfrm>
            <a:off x="5465641" y="6087683"/>
            <a:ext cx="55415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Oval 43"/>
          <p:cNvSpPr/>
          <p:nvPr/>
        </p:nvSpPr>
        <p:spPr>
          <a:xfrm>
            <a:off x="5031935" y="6087684"/>
            <a:ext cx="55415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Oval 46"/>
          <p:cNvSpPr/>
          <p:nvPr/>
        </p:nvSpPr>
        <p:spPr>
          <a:xfrm>
            <a:off x="6338264" y="5553761"/>
            <a:ext cx="1065006" cy="4269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Oval 47"/>
          <p:cNvSpPr/>
          <p:nvPr/>
        </p:nvSpPr>
        <p:spPr>
          <a:xfrm>
            <a:off x="5228977" y="5766303"/>
            <a:ext cx="681774" cy="449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9" name="Straight Arrow Connector 48"/>
          <p:cNvCxnSpPr>
            <a:stCxn id="48" idx="6"/>
          </p:cNvCxnSpPr>
          <p:nvPr/>
        </p:nvCxnSpPr>
        <p:spPr>
          <a:xfrm>
            <a:off x="5910751" y="5990895"/>
            <a:ext cx="2055807" cy="33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7" idx="6"/>
          </p:cNvCxnSpPr>
          <p:nvPr/>
        </p:nvCxnSpPr>
        <p:spPr>
          <a:xfrm>
            <a:off x="7403270" y="5767216"/>
            <a:ext cx="563288" cy="2282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963576" y="5843180"/>
            <a:ext cx="2765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Eigenvectors which are </a:t>
            </a:r>
            <a:r>
              <a:rPr lang="en-US" b="1" dirty="0" smtClean="0"/>
              <a:t>linearly independent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65217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ounded Rectangle 76"/>
          <p:cNvSpPr/>
          <p:nvPr/>
        </p:nvSpPr>
        <p:spPr>
          <a:xfrm>
            <a:off x="1351274" y="1337264"/>
            <a:ext cx="8573878" cy="4726245"/>
          </a:xfrm>
          <a:prstGeom prst="roundRect">
            <a:avLst/>
          </a:prstGeom>
          <a:solidFill>
            <a:srgbClr val="F6812A">
              <a:alpha val="51000"/>
            </a:srgb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20" name="Group 19"/>
          <p:cNvGrpSpPr/>
          <p:nvPr/>
        </p:nvGrpSpPr>
        <p:grpSpPr>
          <a:xfrm>
            <a:off x="1747622" y="1693288"/>
            <a:ext cx="2828290" cy="2135371"/>
            <a:chOff x="2559050" y="1494790"/>
            <a:chExt cx="6807200" cy="5029700"/>
          </a:xfrm>
        </p:grpSpPr>
        <p:sp>
          <p:nvSpPr>
            <p:cNvPr id="4" name="Rounded Rectangle 3"/>
            <p:cNvSpPr/>
            <p:nvPr/>
          </p:nvSpPr>
          <p:spPr>
            <a:xfrm>
              <a:off x="2559050" y="1494790"/>
              <a:ext cx="6807200" cy="5029700"/>
            </a:xfrm>
            <a:prstGeom prst="roundRect">
              <a:avLst/>
            </a:prstGeom>
            <a:solidFill>
              <a:srgbClr val="F6812A">
                <a:alpha val="51000"/>
              </a:srgbClr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60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321050" y="2175510"/>
              <a:ext cx="6045200" cy="434898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96000"/>
              </a:schemeClr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60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444490" y="3806190"/>
              <a:ext cx="3921760" cy="2718300"/>
            </a:xfrm>
            <a:prstGeom prst="roundRect">
              <a:avLst/>
            </a:prstGeom>
            <a:solidFill>
              <a:srgbClr val="C7B9DF"/>
            </a:solidFill>
            <a:ln>
              <a:solidFill>
                <a:schemeClr val="accent6">
                  <a:lumMod val="40000"/>
                  <a:lumOff val="60000"/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6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972482" y="1567676"/>
                  <a:ext cx="2824318" cy="5799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p>
                        </m:sSup>
                      </m:oMath>
                    </m:oMathPara>
                  </a14:m>
                  <a:endParaRPr lang="tr-TR" sz="16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2482" y="1567676"/>
                  <a:ext cx="2824318" cy="579954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3646" b="-15000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6" name="Rounded Rectangle 45"/>
          <p:cNvSpPr/>
          <p:nvPr/>
        </p:nvSpPr>
        <p:spPr>
          <a:xfrm>
            <a:off x="1785614" y="3826962"/>
            <a:ext cx="2828290" cy="2135371"/>
          </a:xfrm>
          <a:prstGeom prst="roundRect">
            <a:avLst/>
          </a:prstGeom>
          <a:solidFill>
            <a:srgbClr val="F6812A">
              <a:alpha val="51000"/>
            </a:srgb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Rounded Rectangle 46"/>
          <p:cNvSpPr/>
          <p:nvPr/>
        </p:nvSpPr>
        <p:spPr>
          <a:xfrm>
            <a:off x="2102214" y="4115963"/>
            <a:ext cx="2511690" cy="184636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96000"/>
            </a:scheme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1" name="Rounded Rectangle 50"/>
          <p:cNvSpPr/>
          <p:nvPr/>
        </p:nvSpPr>
        <p:spPr>
          <a:xfrm>
            <a:off x="3754414" y="5376835"/>
            <a:ext cx="859490" cy="58549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81000"/>
            </a:schemeClr>
          </a:solidFill>
          <a:ln>
            <a:solidFill>
              <a:schemeClr val="accent1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957389" y="3857906"/>
                <a:ext cx="117820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tr-TR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389" y="3857906"/>
                <a:ext cx="1178208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3109" b="-150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ounded Rectangle 53"/>
          <p:cNvSpPr/>
          <p:nvPr/>
        </p:nvSpPr>
        <p:spPr>
          <a:xfrm>
            <a:off x="4575912" y="1727704"/>
            <a:ext cx="2828290" cy="2135371"/>
          </a:xfrm>
          <a:prstGeom prst="roundRect">
            <a:avLst/>
          </a:prstGeom>
          <a:solidFill>
            <a:srgbClr val="F6812A">
              <a:alpha val="51000"/>
            </a:srgb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5" name="Rounded Rectangle 54"/>
          <p:cNvSpPr/>
          <p:nvPr/>
        </p:nvSpPr>
        <p:spPr>
          <a:xfrm>
            <a:off x="4892512" y="2016705"/>
            <a:ext cx="2511690" cy="184636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96000"/>
            </a:scheme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Rounded Rectangle 57"/>
          <p:cNvSpPr/>
          <p:nvPr/>
        </p:nvSpPr>
        <p:spPr>
          <a:xfrm>
            <a:off x="6260222" y="3098250"/>
            <a:ext cx="1143980" cy="764825"/>
          </a:xfrm>
          <a:prstGeom prst="roundRect">
            <a:avLst/>
          </a:prstGeom>
          <a:solidFill>
            <a:schemeClr val="accent6">
              <a:lumMod val="40000"/>
              <a:lumOff val="60000"/>
              <a:alpha val="91000"/>
            </a:scheme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9" name="Rounded Rectangle 58"/>
          <p:cNvSpPr/>
          <p:nvPr/>
        </p:nvSpPr>
        <p:spPr>
          <a:xfrm>
            <a:off x="6544712" y="3277577"/>
            <a:ext cx="859490" cy="58549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81000"/>
            </a:schemeClr>
          </a:solidFill>
          <a:ln>
            <a:solidFill>
              <a:schemeClr val="accent1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747687" y="1758648"/>
                <a:ext cx="117820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tr-TR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687" y="1758648"/>
                <a:ext cx="1178208" cy="246221"/>
              </a:xfrm>
              <a:prstGeom prst="rect">
                <a:avLst/>
              </a:prstGeom>
              <a:blipFill rotWithShape="0">
                <a:blip r:embed="rId4"/>
                <a:stretch>
                  <a:fillRect l="-3627" b="-121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ounded Rectangle 61"/>
          <p:cNvSpPr/>
          <p:nvPr/>
        </p:nvSpPr>
        <p:spPr>
          <a:xfrm>
            <a:off x="4612814" y="3861378"/>
            <a:ext cx="2828290" cy="2135371"/>
          </a:xfrm>
          <a:prstGeom prst="roundRect">
            <a:avLst/>
          </a:prstGeom>
          <a:solidFill>
            <a:srgbClr val="F6812A">
              <a:alpha val="51000"/>
            </a:srgb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3" name="Rounded Rectangle 62"/>
          <p:cNvSpPr/>
          <p:nvPr/>
        </p:nvSpPr>
        <p:spPr>
          <a:xfrm>
            <a:off x="4929414" y="4150379"/>
            <a:ext cx="2511690" cy="184636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96000"/>
            </a:scheme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4" name="Rounded Rectangle 63"/>
          <p:cNvSpPr/>
          <p:nvPr/>
        </p:nvSpPr>
        <p:spPr>
          <a:xfrm>
            <a:off x="5811671" y="4842688"/>
            <a:ext cx="1629433" cy="1154060"/>
          </a:xfrm>
          <a:prstGeom prst="roundRect">
            <a:avLst/>
          </a:prstGeom>
          <a:solidFill>
            <a:srgbClr val="C7B9DF"/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Rounded Rectangle 64"/>
          <p:cNvSpPr/>
          <p:nvPr/>
        </p:nvSpPr>
        <p:spPr>
          <a:xfrm>
            <a:off x="6064951" y="5034637"/>
            <a:ext cx="1376153" cy="962112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3000"/>
            </a:scheme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6" name="Rounded Rectangle 65"/>
          <p:cNvSpPr/>
          <p:nvPr/>
        </p:nvSpPr>
        <p:spPr>
          <a:xfrm>
            <a:off x="6297124" y="5231924"/>
            <a:ext cx="1143980" cy="764825"/>
          </a:xfrm>
          <a:prstGeom prst="roundRect">
            <a:avLst/>
          </a:prstGeom>
          <a:solidFill>
            <a:schemeClr val="accent6">
              <a:lumMod val="40000"/>
              <a:lumOff val="60000"/>
              <a:alpha val="91000"/>
            </a:scheme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784589" y="3861842"/>
                <a:ext cx="117820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tr-TR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589" y="3861842"/>
                <a:ext cx="1178208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3627" b="-150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Oval 68"/>
          <p:cNvSpPr/>
          <p:nvPr/>
        </p:nvSpPr>
        <p:spPr>
          <a:xfrm>
            <a:off x="7737739" y="3654669"/>
            <a:ext cx="555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0" name="Oval 69"/>
          <p:cNvSpPr/>
          <p:nvPr/>
        </p:nvSpPr>
        <p:spPr>
          <a:xfrm>
            <a:off x="7973436" y="3658543"/>
            <a:ext cx="555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Oval 70"/>
          <p:cNvSpPr/>
          <p:nvPr/>
        </p:nvSpPr>
        <p:spPr>
          <a:xfrm>
            <a:off x="8209133" y="3654668"/>
            <a:ext cx="555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8858463" y="1527815"/>
                <a:ext cx="127789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8463" y="1527815"/>
                <a:ext cx="1277895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ounded Rectangle 78"/>
          <p:cNvSpPr/>
          <p:nvPr/>
        </p:nvSpPr>
        <p:spPr>
          <a:xfrm>
            <a:off x="8332821" y="4115963"/>
            <a:ext cx="1181952" cy="1755372"/>
          </a:xfrm>
          <a:prstGeom prst="roundRect">
            <a:avLst/>
          </a:prstGeom>
          <a:solidFill>
            <a:srgbClr val="F6812A">
              <a:alpha val="51000"/>
            </a:srgb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0" name="Rounded Rectangle 79"/>
          <p:cNvSpPr/>
          <p:nvPr/>
        </p:nvSpPr>
        <p:spPr>
          <a:xfrm>
            <a:off x="8465129" y="4353535"/>
            <a:ext cx="1049644" cy="151779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96000"/>
            </a:scheme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1" name="Rounded Rectangle 80"/>
          <p:cNvSpPr/>
          <p:nvPr/>
        </p:nvSpPr>
        <p:spPr>
          <a:xfrm>
            <a:off x="8833827" y="4922644"/>
            <a:ext cx="680946" cy="948690"/>
          </a:xfrm>
          <a:prstGeom prst="roundRect">
            <a:avLst/>
          </a:prstGeom>
          <a:solidFill>
            <a:srgbClr val="C7B9DF"/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2" name="Rounded Rectangle 81"/>
          <p:cNvSpPr/>
          <p:nvPr/>
        </p:nvSpPr>
        <p:spPr>
          <a:xfrm>
            <a:off x="8939674" y="5080435"/>
            <a:ext cx="575099" cy="79090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3000"/>
            </a:scheme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3" name="Rounded Rectangle 82"/>
          <p:cNvSpPr/>
          <p:nvPr/>
        </p:nvSpPr>
        <p:spPr>
          <a:xfrm>
            <a:off x="9036699" y="5242614"/>
            <a:ext cx="478073" cy="628721"/>
          </a:xfrm>
          <a:prstGeom prst="roundRect">
            <a:avLst/>
          </a:prstGeom>
          <a:solidFill>
            <a:schemeClr val="accent6">
              <a:lumMod val="40000"/>
              <a:lumOff val="60000"/>
              <a:alpha val="91000"/>
            </a:scheme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5" name="Rounded Rectangle 84"/>
          <p:cNvSpPr/>
          <p:nvPr/>
        </p:nvSpPr>
        <p:spPr>
          <a:xfrm>
            <a:off x="8037211" y="2202326"/>
            <a:ext cx="1535837" cy="1075252"/>
          </a:xfrm>
          <a:prstGeom prst="roundRect">
            <a:avLst/>
          </a:prstGeom>
          <a:solidFill>
            <a:srgbClr val="F6812A">
              <a:alpha val="51000"/>
            </a:srgb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6" name="Rounded Rectangle 85"/>
          <p:cNvSpPr/>
          <p:nvPr/>
        </p:nvSpPr>
        <p:spPr>
          <a:xfrm>
            <a:off x="8209133" y="2347850"/>
            <a:ext cx="1363915" cy="929727"/>
          </a:xfrm>
          <a:prstGeom prst="roundRect">
            <a:avLst/>
          </a:prstGeom>
          <a:solidFill>
            <a:schemeClr val="accent2">
              <a:lumMod val="20000"/>
              <a:lumOff val="80000"/>
              <a:alpha val="96000"/>
            </a:scheme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7" name="Rounded Rectangle 86"/>
          <p:cNvSpPr/>
          <p:nvPr/>
        </p:nvSpPr>
        <p:spPr>
          <a:xfrm>
            <a:off x="8688222" y="2696457"/>
            <a:ext cx="884826" cy="581119"/>
          </a:xfrm>
          <a:prstGeom prst="roundRect">
            <a:avLst/>
          </a:prstGeom>
          <a:solidFill>
            <a:srgbClr val="C7B9DF"/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8" name="Rounded Rectangle 87"/>
          <p:cNvSpPr/>
          <p:nvPr/>
        </p:nvSpPr>
        <p:spPr>
          <a:xfrm>
            <a:off x="8825761" y="2793112"/>
            <a:ext cx="747288" cy="484465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3000"/>
            </a:scheme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9" name="Rounded Rectangle 88"/>
          <p:cNvSpPr/>
          <p:nvPr/>
        </p:nvSpPr>
        <p:spPr>
          <a:xfrm>
            <a:off x="8951836" y="2892455"/>
            <a:ext cx="621212" cy="385123"/>
          </a:xfrm>
          <a:prstGeom prst="roundRect">
            <a:avLst/>
          </a:prstGeom>
          <a:solidFill>
            <a:schemeClr val="accent6">
              <a:lumMod val="40000"/>
              <a:lumOff val="60000"/>
              <a:alpha val="91000"/>
            </a:schemeClr>
          </a:solidFill>
          <a:ln>
            <a:solidFill>
              <a:schemeClr val="accent6">
                <a:lumMod val="40000"/>
                <a:lumOff val="6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extBox 1"/>
          <p:cNvSpPr txBox="1"/>
          <p:nvPr/>
        </p:nvSpPr>
        <p:spPr>
          <a:xfrm>
            <a:off x="5033319" y="395870"/>
            <a:ext cx="202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BIG PICTURE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308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</TotalTime>
  <Words>213</Words>
  <Application>Microsoft Office PowerPoint</Application>
  <PresentationFormat>Widescreen</PresentationFormat>
  <Paragraphs>109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Sandoz OZ</dc:creator>
  <cp:lastModifiedBy>Sandoz OZ</cp:lastModifiedBy>
  <cp:revision>29</cp:revision>
  <dcterms:created xsi:type="dcterms:W3CDTF">2016-12-27T14:31:02Z</dcterms:created>
  <dcterms:modified xsi:type="dcterms:W3CDTF">2017-01-06T15:44:53Z</dcterms:modified>
</cp:coreProperties>
</file>